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2" r:id="rId5"/>
    <p:sldId id="314" r:id="rId6"/>
    <p:sldId id="315" r:id="rId7"/>
    <p:sldId id="316" r:id="rId8"/>
    <p:sldId id="317" r:id="rId9"/>
    <p:sldId id="318" r:id="rId10"/>
    <p:sldId id="319" r:id="rId11"/>
    <p:sldId id="321" r:id="rId12"/>
    <p:sldId id="320" r:id="rId13"/>
    <p:sldId id="322" r:id="rId14"/>
    <p:sldId id="323" r:id="rId15"/>
    <p:sldId id="312" r:id="rId16"/>
    <p:sldId id="324" r:id="rId17"/>
    <p:sldId id="326" r:id="rId18"/>
    <p:sldId id="325" r:id="rId19"/>
    <p:sldId id="327" r:id="rId20"/>
    <p:sldId id="328" r:id="rId21"/>
    <p:sldId id="330" r:id="rId22"/>
    <p:sldId id="329" r:id="rId23"/>
    <p:sldId id="331" r:id="rId24"/>
    <p:sldId id="332" r:id="rId25"/>
    <p:sldId id="333" r:id="rId26"/>
    <p:sldId id="334" r:id="rId27"/>
    <p:sldId id="31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D2D"/>
    <a:srgbClr val="1B3039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557E5-AAD0-4B41-B6D4-46E23B01F6B8}" v="104" dt="2024-03-03T16:16:22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10" d="100"/>
          <a:sy n="110" d="100"/>
        </p:scale>
        <p:origin x="114" y="108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E664B5B-E5B0-B804-DEEF-064F0966A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90;p11">
            <a:extLst>
              <a:ext uri="{FF2B5EF4-FFF2-40B4-BE49-F238E27FC236}">
                <a16:creationId xmlns:a16="http://schemas.microsoft.com/office/drawing/2014/main" id="{C770BDD8-2021-46F6-6A64-90074D6D363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E9797BB7-451C-540D-B09C-36F12ABDC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D928891D-D6AC-E8A9-D755-49365783101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89100AF-F7E0-6615-1BFE-825E85EC3F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4" y="339576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9FEA13EF-904C-3EBA-6D0B-2669733537D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97849" y="782795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8" name="Picture 2" descr="Databricks white logo transparent PNG - StickPNG">
            <a:extLst>
              <a:ext uri="{FF2B5EF4-FFF2-40B4-BE49-F238E27FC236}">
                <a16:creationId xmlns:a16="http://schemas.microsoft.com/office/drawing/2014/main" id="{68B4CA5E-99B8-4792-0893-CAAB35121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8AFD80A1-AE93-B967-8AC1-4886F0D55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5" name="Picture 2" descr="Databricks white logo transparent PNG - StickPNG">
            <a:extLst>
              <a:ext uri="{FF2B5EF4-FFF2-40B4-BE49-F238E27FC236}">
                <a16:creationId xmlns:a16="http://schemas.microsoft.com/office/drawing/2014/main" id="{D94FA1E7-8614-96A9-52FF-BD7DF6997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39" y="6263743"/>
            <a:ext cx="1877575" cy="2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D3E1D489-5DF0-9B0F-5D22-45939547E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66" y="308161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1FC584F-8A1C-6BEC-4181-6773FC3F3A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4550704" y="12527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F0F6A1B6-36E0-FD1E-AF40-BE73763401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9" y="260339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144B6ED-89F4-0AC1-6E59-7819143D812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241950" y="180140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9F4BAB78-5295-1EF8-4AEE-ECD3A84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7" y="529148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1688BCA5-A078-5435-1AB3-1967CBC0A2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9615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8"/>
            <a:ext cx="1455521" cy="830736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F23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A4FE7280-8EBC-270B-BEFA-31226102F4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265192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B6B72ADB-BD36-CEDE-3F5D-D6AF2B6F95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5995163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83" y="496647"/>
            <a:ext cx="5257793" cy="114268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>
            <a:cxnSpLocks/>
          </p:cNvCxnSpPr>
          <p:nvPr userDrawn="1"/>
        </p:nvCxnSpPr>
        <p:spPr>
          <a:xfrm>
            <a:off x="1502720" y="2082076"/>
            <a:ext cx="0" cy="2693847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9" y="2082076"/>
            <a:ext cx="4494631" cy="2693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0" name="Picture 2" descr="Databricks white logo transparent PNG - StickPNG">
            <a:extLst>
              <a:ext uri="{FF2B5EF4-FFF2-40B4-BE49-F238E27FC236}">
                <a16:creationId xmlns:a16="http://schemas.microsoft.com/office/drawing/2014/main" id="{468D397A-8D55-C25A-9A87-B3EF8E870E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4" y="5807977"/>
            <a:ext cx="3020733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90;p11">
            <a:extLst>
              <a:ext uri="{FF2B5EF4-FFF2-40B4-BE49-F238E27FC236}">
                <a16:creationId xmlns:a16="http://schemas.microsoft.com/office/drawing/2014/main" id="{E5B21A64-70A7-5608-9F78-FE178BA1A64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5046995" y="5807977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41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8345" y="6189103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4" name="Picture 2" descr="Databricks white logo transparent PNG - StickPNG">
            <a:extLst>
              <a:ext uri="{FF2B5EF4-FFF2-40B4-BE49-F238E27FC236}">
                <a16:creationId xmlns:a16="http://schemas.microsoft.com/office/drawing/2014/main" id="{A5C34A85-D7D8-DD15-014F-2B6D332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90;p11">
            <a:extLst>
              <a:ext uri="{FF2B5EF4-FFF2-40B4-BE49-F238E27FC236}">
                <a16:creationId xmlns:a16="http://schemas.microsoft.com/office/drawing/2014/main" id="{A383025C-B532-9602-9620-4E5C1DF131E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2059" y="5579214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4CC2CC70-A5EA-8B7A-7F52-74A9D6F5D0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" y="274955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F2E8778E-BE05-0C0E-D8CE-70FA962A46F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340524" y="5646461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2" descr="Databricks white logo transparent PNG - StickPNG">
            <a:extLst>
              <a:ext uri="{FF2B5EF4-FFF2-40B4-BE49-F238E27FC236}">
                <a16:creationId xmlns:a16="http://schemas.microsoft.com/office/drawing/2014/main" id="{950EF992-E490-BC95-C269-98756F2BE3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31" y="5810597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90;p11">
            <a:extLst>
              <a:ext uri="{FF2B5EF4-FFF2-40B4-BE49-F238E27FC236}">
                <a16:creationId xmlns:a16="http://schemas.microsoft.com/office/drawing/2014/main" id="{65022BC3-EDC8-89CF-E263-D3FFABF28C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53688" y="269918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1026" name="Picture 2" descr="Databricks white logo transparent PNG - StickPNG">
            <a:extLst>
              <a:ext uri="{FF2B5EF4-FFF2-40B4-BE49-F238E27FC236}">
                <a16:creationId xmlns:a16="http://schemas.microsoft.com/office/drawing/2014/main" id="{92BF8A33-C396-9221-E24E-C00EEA11E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A6373BA1-0E63-10F3-E83A-5B630788DCA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9005419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23D2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pic>
        <p:nvPicPr>
          <p:cNvPr id="3" name="Picture 2" descr="Databricks white logo transparent PNG - StickPNG">
            <a:extLst>
              <a:ext uri="{FF2B5EF4-FFF2-40B4-BE49-F238E27FC236}">
                <a16:creationId xmlns:a16="http://schemas.microsoft.com/office/drawing/2014/main" id="{A5C5869A-EAF0-0FCA-411C-F9365AFFD0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66" y="6217920"/>
            <a:ext cx="2346267" cy="3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90;p11">
            <a:extLst>
              <a:ext uri="{FF2B5EF4-FFF2-40B4-BE49-F238E27FC236}">
                <a16:creationId xmlns:a16="http://schemas.microsoft.com/office/drawing/2014/main" id="{45720D5D-6EB3-633A-16B7-FD82EB6DCEC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6468" b="6475"/>
          <a:stretch/>
        </p:blipFill>
        <p:spPr>
          <a:xfrm>
            <a:off x="8079275" y="6114752"/>
            <a:ext cx="2098010" cy="57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89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DM Sans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52" r:id="rId3"/>
    <p:sldLayoutId id="2147483651" r:id="rId4"/>
    <p:sldLayoutId id="2147483653" r:id="rId5"/>
    <p:sldLayoutId id="2147483654" r:id="rId6"/>
    <p:sldLayoutId id="2147483671" r:id="rId7"/>
    <p:sldLayoutId id="2147483655" r:id="rId8"/>
    <p:sldLayoutId id="2147483670" r:id="rId9"/>
    <p:sldLayoutId id="2147483656" r:id="rId10"/>
    <p:sldLayoutId id="2147483657" r:id="rId11"/>
    <p:sldLayoutId id="2147483658" r:id="rId12"/>
    <p:sldLayoutId id="2147483659" r:id="rId13"/>
    <p:sldLayoutId id="2147483668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DM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DM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</a:t>
            </a:r>
            <a:r>
              <a:rPr lang="en-US" dirty="0" err="1"/>
              <a:t>atabricks</a:t>
            </a:r>
            <a:r>
              <a:rPr lang="en-US" dirty="0"/>
              <a:t> Workshop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75" y="4126421"/>
            <a:ext cx="2660516" cy="847903"/>
          </a:xfrm>
        </p:spPr>
        <p:txBody>
          <a:bodyPr/>
          <a:lstStyle/>
          <a:p>
            <a:r>
              <a:rPr lang="es-ES" b="0" i="0" dirty="0" err="1">
                <a:effectLst/>
              </a:rPr>
              <a:t>Databricks</a:t>
            </a:r>
            <a:r>
              <a:rPr lang="es-ES" b="0" i="0" dirty="0">
                <a:effectLst/>
              </a:rPr>
              <a:t> </a:t>
            </a:r>
          </a:p>
          <a:p>
            <a:r>
              <a:rPr lang="es-ES" dirty="0"/>
              <a:t>Data </a:t>
            </a:r>
            <a:r>
              <a:rPr lang="es-ES" dirty="0" err="1"/>
              <a:t>Engineering</a:t>
            </a:r>
            <a:endParaRPr lang="en-US" dirty="0"/>
          </a:p>
        </p:txBody>
      </p:sp>
      <p:pic>
        <p:nvPicPr>
          <p:cNvPr id="30" name="Picture placeholder 29" descr="3D code background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123" r="23123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Partes de una aplicación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Una aplicación de </a:t>
            </a:r>
            <a:r>
              <a:rPr lang="es-ES" dirty="0" err="1"/>
              <a:t>Spark</a:t>
            </a:r>
            <a:r>
              <a:rPr lang="es-ES" dirty="0"/>
              <a:t> se compone de 3 varios conceptos clave: </a:t>
            </a:r>
            <a:r>
              <a:rPr lang="es-ES" b="1" dirty="0" err="1"/>
              <a:t>jobs</a:t>
            </a:r>
            <a:r>
              <a:rPr lang="es-ES" b="1" dirty="0"/>
              <a:t>, </a:t>
            </a:r>
            <a:r>
              <a:rPr lang="es-ES" b="1" dirty="0" err="1"/>
              <a:t>stages</a:t>
            </a:r>
            <a:r>
              <a:rPr lang="es-ES" b="1" dirty="0"/>
              <a:t>, y </a:t>
            </a:r>
            <a:r>
              <a:rPr lang="es-ES" b="1" dirty="0" err="1"/>
              <a:t>tasks</a:t>
            </a:r>
            <a:r>
              <a:rPr lang="es-ES" dirty="0"/>
              <a:t>. </a:t>
            </a:r>
          </a:p>
          <a:p>
            <a:r>
              <a:rPr lang="es-ES" dirty="0"/>
              <a:t>Job: corresponde a una acción ejecutada sobre un </a:t>
            </a:r>
            <a:r>
              <a:rPr lang="es-ES" dirty="0" err="1"/>
              <a:t>DataFrame</a:t>
            </a:r>
            <a:r>
              <a:rPr lang="es-ES" dirty="0"/>
              <a:t>, y puede constar de múltiples </a:t>
            </a:r>
            <a:r>
              <a:rPr lang="es-ES" dirty="0" err="1"/>
              <a:t>stages</a:t>
            </a:r>
            <a:r>
              <a:rPr lang="es-ES" dirty="0"/>
              <a:t>. </a:t>
            </a:r>
          </a:p>
          <a:p>
            <a:r>
              <a:rPr lang="es-ES" dirty="0" err="1"/>
              <a:t>Stage</a:t>
            </a:r>
            <a:r>
              <a:rPr lang="es-ES" dirty="0"/>
              <a:t>: son grupos de tareas que se pueden ejecutar en paralelo, separados por </a:t>
            </a:r>
            <a:r>
              <a:rPr lang="es-ES" dirty="0" err="1"/>
              <a:t>shuffles</a:t>
            </a:r>
            <a:r>
              <a:rPr lang="es-ES" dirty="0"/>
              <a:t> o por dependencias en los datos. </a:t>
            </a:r>
          </a:p>
          <a:p>
            <a:r>
              <a:rPr lang="es-ES" dirty="0" err="1"/>
              <a:t>Task</a:t>
            </a:r>
            <a:r>
              <a:rPr lang="es-ES" dirty="0"/>
              <a:t>: unidad de trabajo enviada a un </a:t>
            </a:r>
            <a:r>
              <a:rPr lang="es-ES" dirty="0" err="1"/>
              <a:t>executor</a:t>
            </a:r>
            <a:r>
              <a:rPr lang="es-ES" dirty="0"/>
              <a:t>, correspondiendo a la ejecución de una operación sobre una partición de datos.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8194" name="Picture 2" descr="Demystifying Spark Jobs, Stages and Data Shuffling">
            <a:extLst>
              <a:ext uri="{FF2B5EF4-FFF2-40B4-BE49-F238E27FC236}">
                <a16:creationId xmlns:a16="http://schemas.microsoft.com/office/drawing/2014/main" id="{448B8806-2079-A57F-09AF-2F607436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36" y="1622510"/>
            <a:ext cx="5187903" cy="378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85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Plan de ejecución y DAG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402064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Cada vez que se ejecuta una acción, </a:t>
            </a:r>
            <a:r>
              <a:rPr lang="es-ES" dirty="0" err="1"/>
              <a:t>Spark</a:t>
            </a:r>
            <a:r>
              <a:rPr lang="es-ES" dirty="0"/>
              <a:t> crea un plan de ejecución que optimiza el procesamiento de los datos. Este plan se representa como un </a:t>
            </a:r>
            <a:r>
              <a:rPr lang="es-ES" b="1" dirty="0"/>
              <a:t>DAG (</a:t>
            </a:r>
            <a:r>
              <a:rPr lang="es-ES" b="1" dirty="0" err="1"/>
              <a:t>Directed</a:t>
            </a:r>
            <a:r>
              <a:rPr lang="es-ES" b="1" dirty="0"/>
              <a:t> </a:t>
            </a:r>
            <a:r>
              <a:rPr lang="es-ES" b="1" dirty="0" err="1"/>
              <a:t>Acyclic</a:t>
            </a:r>
            <a:r>
              <a:rPr lang="es-ES" b="1" dirty="0"/>
              <a:t> </a:t>
            </a:r>
            <a:r>
              <a:rPr lang="es-ES" b="1" dirty="0" err="1"/>
              <a:t>Graph</a:t>
            </a:r>
            <a:r>
              <a:rPr lang="es-ES" b="1" dirty="0"/>
              <a:t>), </a:t>
            </a:r>
            <a:r>
              <a:rPr lang="es-ES" dirty="0"/>
              <a:t>que es un gráfico de las transformaciones a realizar, mostrando cómo los diferentes </a:t>
            </a:r>
            <a:r>
              <a:rPr lang="es-ES" dirty="0" err="1"/>
              <a:t>DataFrames</a:t>
            </a:r>
            <a:r>
              <a:rPr lang="es-ES" dirty="0"/>
              <a:t> están relacionados entre sí y cómo se transforman a través de las operaciones.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El DAG permite a </a:t>
            </a:r>
            <a:r>
              <a:rPr lang="es-ES" dirty="0" err="1"/>
              <a:t>Spark</a:t>
            </a:r>
            <a:r>
              <a:rPr lang="es-ES" dirty="0"/>
              <a:t> optimizar el procesamiento, combinando transformaciones y planificando la ejecución de manera que minimice el trabajo necesario y los </a:t>
            </a:r>
            <a:r>
              <a:rPr lang="es-ES" dirty="0" err="1"/>
              <a:t>shuffles</a:t>
            </a:r>
            <a:r>
              <a:rPr lang="es-ES" dirty="0"/>
              <a:t>. La visualización del DAG en la interfaz de usuario de </a:t>
            </a:r>
            <a:r>
              <a:rPr lang="es-ES" dirty="0" err="1"/>
              <a:t>Spark</a:t>
            </a:r>
            <a:r>
              <a:rPr lang="es-ES" dirty="0"/>
              <a:t> ofrece una herramienta muy útil para entender y optimizar las aplicaciones </a:t>
            </a:r>
            <a:r>
              <a:rPr lang="es-ES" dirty="0" err="1"/>
              <a:t>Spark</a:t>
            </a:r>
            <a:endParaRPr lang="es-ES" dirty="0"/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9218" name="Picture 2" descr="How does Spark manage stages? - Stack Overflow">
            <a:extLst>
              <a:ext uri="{FF2B5EF4-FFF2-40B4-BE49-F238E27FC236}">
                <a16:creationId xmlns:a16="http://schemas.microsoft.com/office/drawing/2014/main" id="{05570CE8-5D61-FF49-8FE5-426A18E3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37" y="1622510"/>
            <a:ext cx="4730023" cy="39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2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A14CD-D4FE-EC2C-696E-998572DA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Databricks - Lakehouse</a:t>
            </a:r>
          </a:p>
        </p:txBody>
      </p:sp>
      <p:pic>
        <p:nvPicPr>
          <p:cNvPr id="1026" name="Picture 2" descr="Review: Databricks Lakehouse Platform | InfoWorld">
            <a:extLst>
              <a:ext uri="{FF2B5EF4-FFF2-40B4-BE49-F238E27FC236}">
                <a16:creationId xmlns:a16="http://schemas.microsoft.com/office/drawing/2014/main" id="{57864A7A-72F6-2B34-936B-3A106A3CD5C4}"/>
              </a:ext>
            </a:extLst>
          </p:cNvPr>
          <p:cNvPicPr>
            <a:picLocks noGrp="1" noChangeAspect="1" noChangeArrowheads="1"/>
          </p:cNvPicPr>
          <p:nvPr>
            <p:ph type="chart" sz="quarter" idx="2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179871" y="1696939"/>
            <a:ext cx="3619427" cy="38426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ooter Placeholder 4">
            <a:extLst>
              <a:ext uri="{FF2B5EF4-FFF2-40B4-BE49-F238E27FC236}">
                <a16:creationId xmlns:a16="http://schemas.microsoft.com/office/drawing/2014/main" id="{100395D6-ADE6-1E90-B51D-86BE4ADF8BE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Presentation Title</a:t>
            </a:r>
          </a:p>
        </p:txBody>
      </p:sp>
      <p:sp>
        <p:nvSpPr>
          <p:cNvPr id="2" name="Table Placeholder 5">
            <a:extLst>
              <a:ext uri="{FF2B5EF4-FFF2-40B4-BE49-F238E27FC236}">
                <a16:creationId xmlns:a16="http://schemas.microsoft.com/office/drawing/2014/main" id="{7BF54C4B-12E7-953A-050D-47CB1113F8FB}"/>
              </a:ext>
            </a:extLst>
          </p:cNvPr>
          <p:cNvSpPr txBox="1">
            <a:spLocks/>
          </p:cNvSpPr>
          <p:nvPr/>
        </p:nvSpPr>
        <p:spPr>
          <a:xfrm>
            <a:off x="581709" y="1614198"/>
            <a:ext cx="6031742" cy="4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err="1"/>
              <a:t>Lakehouse</a:t>
            </a:r>
            <a:r>
              <a:rPr lang="es-ES" dirty="0"/>
              <a:t> es una arquitectura moderna que integra la flexibilidad de los data </a:t>
            </a:r>
            <a:r>
              <a:rPr lang="es-ES" dirty="0" err="1"/>
              <a:t>lakes</a:t>
            </a:r>
            <a:r>
              <a:rPr lang="es-ES" dirty="0"/>
              <a:t> con las capacidades analíticas de los data </a:t>
            </a:r>
            <a:r>
              <a:rPr lang="es-ES" dirty="0" err="1"/>
              <a:t>warehouses</a:t>
            </a:r>
            <a:r>
              <a:rPr lang="es-ES" dirty="0"/>
              <a:t>, utilizando Delta Lake para garantizar el rendimiento y fiabilidad, y gestionar metadatos.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Facilita el manejo y análisis de grandes volúmenes de datos estructurados y no estructurados en una plataforma unificada.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Implementa rigurosos controles de gobernanza y seguridad, proporcionando una herramienta única para el gobierno de datos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46908-2714-107E-2007-C324E189BFC1}"/>
              </a:ext>
            </a:extLst>
          </p:cNvPr>
          <p:cNvSpPr/>
          <p:nvPr/>
        </p:nvSpPr>
        <p:spPr>
          <a:xfrm>
            <a:off x="8220891" y="3962400"/>
            <a:ext cx="1611086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F36CB-17FE-446D-8DD7-9999B10BB31E}"/>
              </a:ext>
            </a:extLst>
          </p:cNvPr>
          <p:cNvSpPr/>
          <p:nvPr/>
        </p:nvSpPr>
        <p:spPr>
          <a:xfrm>
            <a:off x="8340725" y="2825206"/>
            <a:ext cx="669925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es una capa de almacenamiento de datos abierta, diseñada para brindar seguridad, confiabilidad y rendimiento a los sistemas de datos a gran escala. </a:t>
            </a:r>
          </a:p>
          <a:p>
            <a:pPr marL="0" indent="0">
              <a:buNone/>
            </a:pPr>
            <a:r>
              <a:rPr lang="es-ES" dirty="0"/>
              <a:t>Funciona sobre los sistemas de archivos existentes en la nube, proporcionando ACID (Atomicidad, Consistencia, Aislamiento, Durabilidad)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86F5E-8E5C-B6EE-0A5F-3A4A14DDD7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10242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68F06ABC-F6E1-7D56-69F8-B0E9615F6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64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introduce varios beneficios: </a:t>
            </a:r>
          </a:p>
          <a:p>
            <a:r>
              <a:rPr lang="es-ES" dirty="0"/>
              <a:t>Transacciones ACID en </a:t>
            </a:r>
            <a:r>
              <a:rPr lang="es-ES" dirty="0" err="1"/>
              <a:t>big</a:t>
            </a:r>
            <a:r>
              <a:rPr lang="es-ES" dirty="0"/>
              <a:t> data</a:t>
            </a:r>
          </a:p>
          <a:p>
            <a:r>
              <a:rPr lang="es-ES" dirty="0"/>
              <a:t>Escalabilidad masiva</a:t>
            </a:r>
          </a:p>
          <a:p>
            <a:r>
              <a:rPr lang="es-ES" dirty="0"/>
              <a:t>Compatibilidad con múltiples lenguajes de programación y </a:t>
            </a:r>
            <a:r>
              <a:rPr lang="es-ES" dirty="0" err="1"/>
              <a:t>frameworks</a:t>
            </a:r>
            <a:r>
              <a:rPr lang="es-ES" dirty="0"/>
              <a:t> de procesamiento de datos</a:t>
            </a:r>
          </a:p>
          <a:p>
            <a:r>
              <a:rPr lang="es-ES" dirty="0"/>
              <a:t>Facilidades para la gestión de metadatos y evolución de esquemas</a:t>
            </a:r>
          </a:p>
          <a:p>
            <a:r>
              <a:rPr lang="es-ES" dirty="0"/>
              <a:t>Permite un manejo eficiente de datos históricos y </a:t>
            </a:r>
            <a:r>
              <a:rPr lang="es-ES" dirty="0" err="1"/>
              <a:t>versionamiento</a:t>
            </a:r>
            <a:r>
              <a:rPr lang="es-ES" dirty="0"/>
              <a:t>, facilitando la auditoría y </a:t>
            </a:r>
            <a:r>
              <a:rPr lang="es-ES" dirty="0" err="1"/>
              <a:t>rollbacks</a:t>
            </a:r>
            <a:r>
              <a:rPr lang="es-ES" dirty="0"/>
              <a:t> cuando es necesario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86F5E-8E5C-B6EE-0A5F-3A4A14DDD7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- ACID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r>
              <a:rPr lang="es-ES" b="1" dirty="0"/>
              <a:t>Atomicidad</a:t>
            </a:r>
            <a:r>
              <a:rPr lang="es-ES" dirty="0"/>
              <a:t>: Todas las operaciones de una transacción se completan con éxito o ninguna se aplica.</a:t>
            </a:r>
          </a:p>
          <a:p>
            <a:r>
              <a:rPr lang="es-ES" b="1" dirty="0"/>
              <a:t>Consistencia</a:t>
            </a:r>
            <a:r>
              <a:rPr lang="es-ES" dirty="0"/>
              <a:t>: Las transacciones llevan la base de datos de un estado válido a otro, respetando todas las reglas definidas.</a:t>
            </a:r>
          </a:p>
          <a:p>
            <a:r>
              <a:rPr lang="es-ES" b="1" dirty="0"/>
              <a:t>Aislamiento</a:t>
            </a:r>
            <a:r>
              <a:rPr lang="es-ES" dirty="0"/>
              <a:t>: Las operaciones de una transacción no son visibles para otras transacciones hasta que se completa.</a:t>
            </a:r>
          </a:p>
          <a:p>
            <a:r>
              <a:rPr lang="es-ES" b="1" dirty="0"/>
              <a:t>Durabilidad</a:t>
            </a:r>
            <a:r>
              <a:rPr lang="es-ES" dirty="0"/>
              <a:t>: Una vez finalizada, los resultados de una transacción permanecen y no se pierden, incluso ante fallos.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86F5E-8E5C-B6EE-0A5F-3A4A14DDD7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43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Compactado de archivos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Delta Lake mejora significativamente el rendimiento mediante el </a:t>
            </a:r>
            <a:r>
              <a:rPr lang="es-ES" b="1" dirty="0"/>
              <a:t>compactado de archivos</a:t>
            </a:r>
            <a:r>
              <a:rPr lang="es-ES" dirty="0"/>
              <a:t>, lo que reduce la sobrecarga de lectura y mejora la eficiencia de almacenamiento al combinar archivos pequeños en otros más grandes.</a:t>
            </a:r>
          </a:p>
          <a:p>
            <a:pPr marL="0" indent="0">
              <a:buNone/>
            </a:pPr>
            <a:r>
              <a:rPr lang="es-ES" dirty="0"/>
              <a:t>La indexación de datos es otra optimización clave, permitiendo accesos más rápidos a los datos específicos mediante la </a:t>
            </a:r>
            <a:r>
              <a:rPr lang="es-ES" b="1" dirty="0"/>
              <a:t>creación de índices </a:t>
            </a:r>
            <a:r>
              <a:rPr lang="es-ES" dirty="0"/>
              <a:t>que aceleran las consultas.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86F5E-8E5C-B6EE-0A5F-3A4A14DDD7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37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Delta Lake – Versionado y Time </a:t>
            </a:r>
            <a:r>
              <a:rPr lang="es-ES" dirty="0" err="1"/>
              <a:t>Travel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7580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versionado de datos es una característica clave de Delta Lake, ofreciendo la capacidad de mantener múltiples versiones de los mismos datos. Esto permite realizar auditorías, experimentación y </a:t>
            </a:r>
            <a:r>
              <a:rPr lang="es-ES" dirty="0" err="1"/>
              <a:t>rollbacks</a:t>
            </a:r>
            <a:r>
              <a:rPr lang="es-ES" dirty="0"/>
              <a:t> de manera eficiente, asegurando que los datos puedan ser restaurados a estados anteriores sin pérdida de información.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La funcionalidad de </a:t>
            </a:r>
            <a:r>
              <a:rPr lang="es-ES" b="1" dirty="0"/>
              <a:t>Time </a:t>
            </a:r>
            <a:r>
              <a:rPr lang="es-ES" b="1" dirty="0" err="1"/>
              <a:t>Travel</a:t>
            </a:r>
            <a:r>
              <a:rPr lang="es-ES" b="1" dirty="0"/>
              <a:t> </a:t>
            </a:r>
            <a:r>
              <a:rPr lang="es-ES" dirty="0"/>
              <a:t>de Delta Lake permite a los usuarios consultar versiones anteriores de los datos, facilitando el análisis histórico y la comparación de datos a lo largo del tiempo. Esta característica es crítica para la resolución de problemas de datos y la reproducción de análisis o informes basados en datos históricos.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86F5E-8E5C-B6EE-0A5F-3A4A14DDD7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7" name="Picture 2" descr="GitHub - delta-io/delta: An open-source storage framework ...">
            <a:extLst>
              <a:ext uri="{FF2B5EF4-FFF2-40B4-BE49-F238E27FC236}">
                <a16:creationId xmlns:a16="http://schemas.microsoft.com/office/drawing/2014/main" id="{0CE07714-65C6-8C60-5E1B-DA7B04C2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953" y="2570881"/>
            <a:ext cx="2325476" cy="1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5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D53E49E-5493-34CF-91E3-7248E6C9D9B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30" y="1622510"/>
            <a:ext cx="10628810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arquitectura de datos de tipo medallón organiza la información en tres capas clave para optimizar el acceso, análisis y seguridad de los datos:</a:t>
            </a:r>
          </a:p>
          <a:p>
            <a:r>
              <a:rPr lang="es-ES" dirty="0"/>
              <a:t>Capa </a:t>
            </a:r>
            <a:r>
              <a:rPr lang="es-ES" b="1" dirty="0" err="1"/>
              <a:t>Bronze</a:t>
            </a:r>
            <a:r>
              <a:rPr lang="es-ES" dirty="0"/>
              <a:t>: Almacena datos crudos en formato tabular procedentes de la información original, sirviendo como la base para la limpieza y transformación. También es recomendable guardar los datos en el formato original. Esto fundamental para la trazabilidad y el cumplimiento.</a:t>
            </a:r>
          </a:p>
          <a:p>
            <a:r>
              <a:rPr lang="es-ES" dirty="0"/>
              <a:t>Capa </a:t>
            </a:r>
            <a:r>
              <a:rPr lang="es-ES" b="1" dirty="0"/>
              <a:t>Silver</a:t>
            </a:r>
            <a:r>
              <a:rPr lang="es-ES" dirty="0"/>
              <a:t>: Contiene datos limpios, enriquecidos y transformados, preparados para análisis más detallados. Actúa como un puente entre el almacenamiento crudo y los datos de alto nivel.</a:t>
            </a:r>
          </a:p>
          <a:p>
            <a:r>
              <a:rPr lang="es-ES" dirty="0"/>
              <a:t>Capa </a:t>
            </a:r>
            <a:r>
              <a:rPr lang="es-ES" b="1" dirty="0"/>
              <a:t>Gold</a:t>
            </a:r>
            <a:r>
              <a:rPr lang="es-ES" dirty="0"/>
              <a:t>: Aloja datos agregados o resumidos, listos para la toma de decisiones y análisis predictivos. Representa la vista más refinada y valiosa de los datos para los </a:t>
            </a:r>
            <a:r>
              <a:rPr lang="es-ES" dirty="0" err="1"/>
              <a:t>stakeholders</a:t>
            </a:r>
            <a:r>
              <a:rPr lang="es-ES" dirty="0"/>
              <a:t> y gente de negocio.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86F5E-8E5C-B6EE-0A5F-3A4A14DDD7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1388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C3B-F262-F4F2-0DB3-FDEA1B51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Datos de tipo </a:t>
            </a:r>
            <a:r>
              <a:rPr lang="es-ES" dirty="0" err="1"/>
              <a:t>Medallion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86F5E-8E5C-B6EE-0A5F-3A4A14DDD7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11266" name="Picture 2" descr="Building Reliable, Performant Data Pipelines with Delta Lake">
            <a:extLst>
              <a:ext uri="{FF2B5EF4-FFF2-40B4-BE49-F238E27FC236}">
                <a16:creationId xmlns:a16="http://schemas.microsoft.com/office/drawing/2014/main" id="{BDA3A212-2A95-D932-9283-5170DA0F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1499888"/>
            <a:ext cx="8900159" cy="42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opera bajo un modelo de ejecución distribuida, permitiendo el procesamiento de grandes volúmenes de datos en paralelo a través de un </a:t>
            </a:r>
            <a:r>
              <a:rPr lang="es-ES" dirty="0" err="1"/>
              <a:t>cluster</a:t>
            </a:r>
            <a:r>
              <a:rPr lang="es-ES" dirty="0"/>
              <a:t> formado por: </a:t>
            </a:r>
          </a:p>
          <a:p>
            <a:pPr lvl="1"/>
            <a:r>
              <a:rPr lang="es-ES" sz="1600" dirty="0"/>
              <a:t>Driver: organiza las tareas a ejecutar y distribuye el trabajo entre los nodos del </a:t>
            </a:r>
            <a:r>
              <a:rPr lang="es-ES" sz="1600" dirty="0" err="1"/>
              <a:t>cluster</a:t>
            </a:r>
            <a:r>
              <a:rPr lang="es-ES" sz="1600" dirty="0"/>
              <a:t>.</a:t>
            </a:r>
          </a:p>
          <a:p>
            <a:pPr lvl="1"/>
            <a:r>
              <a:rPr lang="es-ES" sz="1600" dirty="0"/>
              <a:t>Nodo (</a:t>
            </a:r>
            <a:r>
              <a:rPr lang="es-ES" sz="1600" dirty="0" err="1"/>
              <a:t>Worker</a:t>
            </a:r>
            <a:r>
              <a:rPr lang="es-ES" sz="1600" dirty="0"/>
              <a:t>): Ejecuta una parte del trabajo en paralelo utilizando sus </a:t>
            </a:r>
            <a:r>
              <a:rPr lang="es-ES" sz="1600" i="1" dirty="0" err="1"/>
              <a:t>executors</a:t>
            </a:r>
            <a:r>
              <a:rPr lang="es-ES" sz="1600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B173-D708-1591-E5C2-75FA623F3D70}"/>
              </a:ext>
            </a:extLst>
          </p:cNvPr>
          <p:cNvSpPr txBox="1"/>
          <p:nvPr/>
        </p:nvSpPr>
        <p:spPr>
          <a:xfrm>
            <a:off x="435429" y="4696753"/>
            <a:ext cx="11087100" cy="538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Este enfoque permite a </a:t>
            </a:r>
            <a:r>
              <a:rPr lang="es-ES" sz="1600" dirty="0" err="1">
                <a:solidFill>
                  <a:schemeClr val="bg1"/>
                </a:solidFill>
                <a:latin typeface="DM Sans" pitchFamily="2" charset="0"/>
              </a:rPr>
              <a:t>Spark</a:t>
            </a:r>
            <a:r>
              <a:rPr lang="es-ES" sz="1600" dirty="0">
                <a:solidFill>
                  <a:schemeClr val="bg1"/>
                </a:solidFill>
                <a:latin typeface="DM Sans" pitchFamily="2" charset="0"/>
              </a:rPr>
              <a:t> manejar eficientemente datos de gran tamaño, optimizando el uso de recursos y reduciendo tiempos de ejecución.</a:t>
            </a:r>
          </a:p>
        </p:txBody>
      </p:sp>
    </p:spTree>
    <p:extLst>
      <p:ext uri="{BB962C8B-B14F-4D97-AF65-F5344CB8AC3E}">
        <p14:creationId xmlns:p14="http://schemas.microsoft.com/office/powerpoint/2010/main" val="31539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Orquestación de Procesos 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 ofrece una solución de orquestación de procesos poderosa y flexible, permitiendo a los usuarios diseñar, programar y monitorizar pipelines de datos complejos dentro del ecosistema de </a:t>
            </a:r>
            <a:r>
              <a:rPr lang="es-ES" dirty="0" err="1"/>
              <a:t>Databricks</a:t>
            </a:r>
            <a:r>
              <a:rPr lang="es-ES" dirty="0"/>
              <a:t>.</a:t>
            </a:r>
          </a:p>
          <a:p>
            <a:pPr marL="0" indent="0">
              <a:buNone/>
            </a:pPr>
            <a:r>
              <a:rPr lang="es-ES" dirty="0"/>
              <a:t> Esta herramienta facilita la automatización de flujos de trabajo de datos, desde la ingesta hasta el análisis, asegurando eficiencia y coherencia en los procesos de ingeniería de datos.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A010B-DB64-4909-B0D6-A10D88DE892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091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Programación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, los usuarios pueden diseñar </a:t>
            </a:r>
            <a:r>
              <a:rPr lang="es-ES" dirty="0" err="1"/>
              <a:t>workflows</a:t>
            </a:r>
            <a:r>
              <a:rPr lang="es-ES" dirty="0"/>
              <a:t> con una interfaz visual intuitiva o mediante código, y programar su ejecución para que se realice de manera automática según un horario. </a:t>
            </a:r>
          </a:p>
          <a:p>
            <a:pPr marL="0" indent="0">
              <a:buNone/>
            </a:pPr>
            <a:r>
              <a:rPr lang="es-ES" dirty="0"/>
              <a:t>Esto permite una gestión eficiente de los recursos y asegura que los datos estén siempre actualizados y listos para el análisis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A010B-DB64-4909-B0D6-A10D88DE892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5852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7A-D88B-E78D-12B7-646C9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Monitorizacion</a:t>
            </a:r>
            <a:r>
              <a:rPr lang="es-ES" dirty="0"/>
              <a:t> y Optimización de </a:t>
            </a:r>
            <a:r>
              <a:rPr lang="es-ES" dirty="0" err="1"/>
              <a:t>Workflows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F74181B-C66C-407A-257D-FD8C8E9DEC8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capacidad de monitorear y optimizar </a:t>
            </a:r>
            <a:r>
              <a:rPr lang="es-ES" dirty="0" err="1"/>
              <a:t>workflows</a:t>
            </a:r>
            <a:r>
              <a:rPr lang="es-ES" dirty="0"/>
              <a:t> en tiempo real es una ventaja clave de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Los usuarios pueden rastrear el rendimiento, identificar cuellos de botella y ajustar los recursos asignados para maximizar la eficiencia operativa. </a:t>
            </a:r>
          </a:p>
          <a:p>
            <a:pPr marL="0" indent="0">
              <a:buNone/>
            </a:pPr>
            <a:r>
              <a:rPr lang="es-ES" dirty="0"/>
              <a:t>Esto asegura que los pipelines de datos sean escalables, confiables y optimizados para el rendimiento.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A010B-DB64-4909-B0D6-A10D88DE892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9200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7A90-00F9-C721-9E7A-F077C2EE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Databricks</a:t>
            </a:r>
            <a:r>
              <a:rPr lang="es-ES" dirty="0"/>
              <a:t> CLI: Interacción y Automatización desde la Línea de Comandos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1AFE770-00CE-F1F4-BF6E-AD2FC423C3C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8" y="1622510"/>
            <a:ext cx="6779351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Databricks</a:t>
            </a:r>
            <a:r>
              <a:rPr lang="es-ES" dirty="0"/>
              <a:t> CLI es una interfaz de línea de comandos que ofrece a los usuarios una forma potente y flexible de interactuar con la plataforma </a:t>
            </a:r>
            <a:r>
              <a:rPr lang="es-ES" dirty="0" err="1"/>
              <a:t>Databricks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Proporcionando acceso a una amplia gama de funcionalidades, como la gestión de </a:t>
            </a:r>
            <a:r>
              <a:rPr lang="es-ES" dirty="0" err="1"/>
              <a:t>workspaces</a:t>
            </a:r>
            <a:r>
              <a:rPr lang="es-ES" dirty="0"/>
              <a:t>, </a:t>
            </a:r>
            <a:r>
              <a:rPr lang="es-ES" dirty="0" err="1"/>
              <a:t>clusters</a:t>
            </a:r>
            <a:r>
              <a:rPr lang="es-ES" dirty="0"/>
              <a:t>, </a:t>
            </a:r>
            <a:r>
              <a:rPr lang="es-ES" dirty="0" err="1"/>
              <a:t>workflows</a:t>
            </a:r>
            <a:r>
              <a:rPr lang="es-ES" dirty="0"/>
              <a:t> y notebooks, </a:t>
            </a:r>
            <a:r>
              <a:rPr lang="es-ES" dirty="0" err="1"/>
              <a:t>Databricks</a:t>
            </a:r>
            <a:r>
              <a:rPr lang="es-ES" dirty="0"/>
              <a:t> CLI es ideal para la automatización de tareas y la integración con sistemas de CI/CD.</a:t>
            </a:r>
          </a:p>
          <a:p>
            <a:pPr marL="0" indent="0">
              <a:buNone/>
            </a:pPr>
            <a:r>
              <a:rPr lang="es-ES" dirty="0"/>
              <a:t>Su compatibilidad con scripts permite a los desarrolladores y ingenieros de datos orquestar complejas cadenas de trabajo y administrar recursos de </a:t>
            </a:r>
            <a:r>
              <a:rPr lang="es-ES" dirty="0" err="1"/>
              <a:t>Databricks</a:t>
            </a:r>
            <a:r>
              <a:rPr lang="es-ES" dirty="0"/>
              <a:t> de manera programática, optimizando los flujos de trabajo y aumentando la eficiencia operativa.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E3A63-64A5-0CBA-EBD3-B8A2E678B5F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950C9-C32E-1D27-9C3D-2C4F53EFB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97" y="1622510"/>
            <a:ext cx="3414032" cy="2843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B63FC-5BB4-5F8B-2899-37E84C11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54" y="4466096"/>
            <a:ext cx="5057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A8D23B-3788-6CC4-76EE-02672E7618A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4" r="2470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34C703-4D2A-5097-5D80-823AD69C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6580059" cy="1325563"/>
          </a:xfrm>
        </p:spPr>
        <p:txBody>
          <a:bodyPr/>
          <a:lstStyle/>
          <a:p>
            <a:r>
              <a:rPr lang="es-ES" dirty="0" err="1"/>
              <a:t>Lab</a:t>
            </a:r>
            <a:r>
              <a:rPr lang="es-ES" dirty="0"/>
              <a:t> 2: </a:t>
            </a:r>
            <a:br>
              <a:rPr lang="es-ES" dirty="0"/>
            </a:br>
            <a:r>
              <a:rPr lang="es-ES" b="1" dirty="0"/>
              <a:t>Ingesta de datos en Delta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Modelo de Ejecución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4211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modelo de ejecución de </a:t>
            </a:r>
            <a:r>
              <a:rPr lang="es-ES" dirty="0" err="1"/>
              <a:t>Spark</a:t>
            </a:r>
            <a:r>
              <a:rPr lang="es-ES" dirty="0"/>
              <a:t> se basa en el concepto de RDD (</a:t>
            </a:r>
            <a:r>
              <a:rPr lang="es-ES" dirty="0" err="1"/>
              <a:t>Resilient</a:t>
            </a:r>
            <a:r>
              <a:rPr lang="es-ES" dirty="0"/>
              <a:t>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), que es una colección de elementos particionados a lo largo del </a:t>
            </a:r>
            <a:r>
              <a:rPr lang="es-ES" dirty="0" err="1"/>
              <a:t>cluster</a:t>
            </a:r>
            <a:r>
              <a:rPr lang="es-ES" dirty="0"/>
              <a:t> que pueden ser operados en paralelo. </a:t>
            </a:r>
          </a:p>
          <a:p>
            <a:pPr marL="0" indent="0">
              <a:buNone/>
            </a:pPr>
            <a:r>
              <a:rPr lang="es-ES" dirty="0" err="1"/>
              <a:t>Spark</a:t>
            </a:r>
            <a:r>
              <a:rPr lang="es-ES" dirty="0"/>
              <a:t> utiliza un planificador avanzado que divide el trabajo en tareas que se ejecutan en los </a:t>
            </a:r>
            <a:r>
              <a:rPr lang="es-ES" dirty="0" err="1"/>
              <a:t>executors</a:t>
            </a:r>
            <a:r>
              <a:rPr lang="es-ES" dirty="0"/>
              <a:t>. </a:t>
            </a:r>
          </a:p>
        </p:txBody>
      </p: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8745BFD2-6E92-35A6-58B9-6D3E2EF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68134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8127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27166" y="1622510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DataFrame</a:t>
            </a:r>
            <a:r>
              <a:rPr lang="es-ES" dirty="0"/>
              <a:t> es una colección distribuida de datos organizados en columnas, similar a una tabla en una base de datos relacional o un </a:t>
            </a:r>
            <a:r>
              <a:rPr lang="es-ES" dirty="0" err="1"/>
              <a:t>dataframe</a:t>
            </a:r>
            <a:r>
              <a:rPr lang="es-ES" dirty="0"/>
              <a:t> en pandas de Python. </a:t>
            </a:r>
          </a:p>
          <a:p>
            <a:pPr marL="0" indent="0">
              <a:buNone/>
            </a:pPr>
            <a:r>
              <a:rPr lang="es-ES" dirty="0"/>
              <a:t>Ofrece una API de alto nivel que facilita las operaciones de manipulación de datos, como selección, filtrado y agregación, de manera eficiente y con sintaxis sencilla. </a:t>
            </a:r>
          </a:p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están optimizados internamente por el motor de </a:t>
            </a:r>
            <a:r>
              <a:rPr lang="es-ES" dirty="0" err="1"/>
              <a:t>Spark</a:t>
            </a:r>
            <a:r>
              <a:rPr lang="es-ES" dirty="0"/>
              <a:t>, lo que permite realizar operaciones complejas de manera rápida y eficaz.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12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3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D021C6-5CD8-1F16-C268-E0F8FE2D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</a:t>
            </a:r>
            <a:r>
              <a:rPr lang="es-ES" dirty="0" err="1"/>
              <a:t>Dataframe</a:t>
            </a:r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002DEE9F-4108-6DCD-2C6C-8A31BC8BD50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92331" y="2432407"/>
            <a:ext cx="4454434" cy="22702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</a:t>
            </a:r>
            <a:r>
              <a:rPr lang="es-ES" dirty="0" err="1"/>
              <a:t>DataFrames</a:t>
            </a:r>
            <a:r>
              <a:rPr lang="es-ES" dirty="0"/>
              <a:t> en </a:t>
            </a:r>
            <a:r>
              <a:rPr lang="es-ES" dirty="0" err="1"/>
              <a:t>Spark</a:t>
            </a:r>
            <a:r>
              <a:rPr lang="es-ES" dirty="0"/>
              <a:t> soportan diferentes formatos de datos (JSON, </a:t>
            </a:r>
            <a:r>
              <a:rPr lang="es-ES" dirty="0" err="1"/>
              <a:t>Parquet</a:t>
            </a:r>
            <a:r>
              <a:rPr lang="es-ES" dirty="0"/>
              <a:t>, CSV, </a:t>
            </a:r>
            <a:r>
              <a:rPr lang="es-ES" dirty="0" err="1"/>
              <a:t>Avro</a:t>
            </a:r>
            <a:r>
              <a:rPr lang="es-ES" dirty="0"/>
              <a:t>, etc..) y fuentes de datos (bases de datos, sistemas de archivos distribuidos, </a:t>
            </a:r>
            <a:r>
              <a:rPr lang="es-ES" dirty="0" err="1"/>
              <a:t>streaming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…).</a:t>
            </a:r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31EA42D4-8B5A-2E4A-7D43-AD4F4C9DCC97}"/>
              </a:ext>
            </a:extLst>
          </p:cNvPr>
          <p:cNvSpPr txBox="1">
            <a:spLocks/>
          </p:cNvSpPr>
          <p:nvPr/>
        </p:nvSpPr>
        <p:spPr>
          <a:xfrm>
            <a:off x="587829" y="4169767"/>
            <a:ext cx="4942114" cy="2270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DM Sans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600" dirty="0"/>
          </a:p>
        </p:txBody>
      </p:sp>
      <p:pic>
        <p:nvPicPr>
          <p:cNvPr id="4098" name="Picture 2" descr="What Is a Spark DataFrame? {DataFrame Explained with Example}">
            <a:extLst>
              <a:ext uri="{FF2B5EF4-FFF2-40B4-BE49-F238E27FC236}">
                <a16:creationId xmlns:a16="http://schemas.microsoft.com/office/drawing/2014/main" id="{9F16A9FB-CD29-B789-9BF0-F483B2D2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7" y="2332209"/>
            <a:ext cx="6570617" cy="15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61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transformaciones en </a:t>
            </a:r>
            <a:r>
              <a:rPr lang="es-ES" dirty="0" err="1"/>
              <a:t>Spark</a:t>
            </a:r>
            <a:r>
              <a:rPr lang="es-ES" dirty="0"/>
              <a:t> son operaciones que crean un nuevo </a:t>
            </a:r>
            <a:r>
              <a:rPr lang="es-ES" dirty="0" err="1"/>
              <a:t>DataFrame</a:t>
            </a:r>
            <a:r>
              <a:rPr lang="es-ES" dirty="0"/>
              <a:t> a partir de uno existente, sin modificar los datos originales. </a:t>
            </a:r>
          </a:p>
          <a:p>
            <a:pPr marL="0" indent="0">
              <a:buNone/>
            </a:pPr>
            <a:r>
              <a:rPr lang="es-ES" dirty="0"/>
              <a:t>Estas operaciones son "perezosas", es decir, </a:t>
            </a:r>
            <a:r>
              <a:rPr lang="es-ES" dirty="0" err="1"/>
              <a:t>Spark</a:t>
            </a:r>
            <a:r>
              <a:rPr lang="es-ES" dirty="0"/>
              <a:t> no ejecuta la transformación hasta que se realiza una acción que requiera un resultado. </a:t>
            </a:r>
          </a:p>
          <a:p>
            <a:pPr marL="0" indent="0">
              <a:buNone/>
            </a:pPr>
            <a:r>
              <a:rPr lang="es-ES" dirty="0"/>
              <a:t>Ejemplos de transformaciones incluyen </a:t>
            </a:r>
            <a:r>
              <a:rPr lang="es-ES" b="1" dirty="0" err="1"/>
              <a:t>map</a:t>
            </a:r>
            <a:r>
              <a:rPr lang="es-ES" b="1" dirty="0"/>
              <a:t>, </a:t>
            </a:r>
            <a:r>
              <a:rPr lang="es-ES" b="1" dirty="0" err="1"/>
              <a:t>filter</a:t>
            </a:r>
            <a:r>
              <a:rPr lang="es-ES" b="1" dirty="0"/>
              <a:t>, y </a:t>
            </a:r>
            <a:r>
              <a:rPr lang="es-ES" b="1" dirty="0" err="1"/>
              <a:t>join</a:t>
            </a:r>
            <a:r>
              <a:rPr lang="es-ES" b="1" dirty="0"/>
              <a:t>, </a:t>
            </a:r>
            <a:r>
              <a:rPr lang="es-ES" dirty="0"/>
              <a:t>entre otras. Las transformaciones permiten construir pipelines de procesamiento de datos más complejos de manera eficiente.</a:t>
            </a:r>
          </a:p>
          <a:p>
            <a:endParaRPr lang="es-ES" dirty="0"/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select_df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subset_df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.withColumn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someColumn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“,lit(1)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"rank"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7D0E70-F194-FBCB-5C8E-726BD4AB313C}"/>
              </a:ext>
            </a:extLst>
          </p:cNvPr>
          <p:cNvSpPr/>
          <p:nvPr/>
        </p:nvSpPr>
        <p:spPr>
          <a:xfrm>
            <a:off x="9552432" y="4385369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AE50BB-682E-1B52-DE64-FF3F79D4BAF6}"/>
              </a:ext>
            </a:extLst>
          </p:cNvPr>
          <p:cNvSpPr/>
          <p:nvPr/>
        </p:nvSpPr>
        <p:spPr>
          <a:xfrm>
            <a:off x="2337380" y="4031184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ABEC41-7DD3-EEAA-2973-827DBB975452}"/>
              </a:ext>
            </a:extLst>
          </p:cNvPr>
          <p:cNvSpPr/>
          <p:nvPr/>
        </p:nvSpPr>
        <p:spPr>
          <a:xfrm>
            <a:off x="3338866" y="4403541"/>
            <a:ext cx="1154757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F13387-73D0-4BEA-7FEB-517B2591E969}"/>
              </a:ext>
            </a:extLst>
          </p:cNvPr>
          <p:cNvSpPr/>
          <p:nvPr/>
        </p:nvSpPr>
        <p:spPr>
          <a:xfrm>
            <a:off x="6891527" y="440354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B09F2-3304-51C3-73FA-406860CE2A39}"/>
              </a:ext>
            </a:extLst>
          </p:cNvPr>
          <p:cNvSpPr/>
          <p:nvPr/>
        </p:nvSpPr>
        <p:spPr>
          <a:xfrm>
            <a:off x="2542032" y="3702501"/>
            <a:ext cx="706265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0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Transformaciones simples vs complejas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810770"/>
            <a:ext cx="4959531" cy="4155757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Transformaciones simples (</a:t>
            </a:r>
            <a:r>
              <a:rPr lang="es-ES" b="1" dirty="0" err="1"/>
              <a:t>narrow</a:t>
            </a:r>
            <a:r>
              <a:rPr lang="es-ES" b="1" dirty="0"/>
              <a:t>)</a:t>
            </a:r>
            <a:r>
              <a:rPr lang="es-ES" dirty="0"/>
              <a:t>: son aquellas operaciones en las que los datos de entrada están en una sola partición, es decir, no requieren datos de otras particiones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filter</a:t>
            </a:r>
            <a:r>
              <a:rPr lang="es-ES" b="1" dirty="0"/>
              <a:t>, </a:t>
            </a:r>
            <a:r>
              <a:rPr lang="es-ES" b="1" dirty="0" err="1"/>
              <a:t>select</a:t>
            </a:r>
            <a:r>
              <a:rPr lang="es-ES" b="1" dirty="0"/>
              <a:t>, </a:t>
            </a:r>
            <a:r>
              <a:rPr lang="es-ES" b="1" dirty="0" err="1"/>
              <a:t>map</a:t>
            </a:r>
            <a:r>
              <a:rPr lang="es-ES" dirty="0"/>
              <a:t>).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Transformaciones complejas (</a:t>
            </a:r>
            <a:r>
              <a:rPr lang="es-ES" b="1" dirty="0" err="1"/>
              <a:t>wide</a:t>
            </a:r>
            <a:r>
              <a:rPr lang="es-ES" b="1" dirty="0"/>
              <a:t>)</a:t>
            </a:r>
            <a:r>
              <a:rPr lang="es-ES" dirty="0"/>
              <a:t>: Requieren datos de varias particiones para ser combinados (</a:t>
            </a:r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b="1" dirty="0" err="1"/>
              <a:t>groupBy</a:t>
            </a:r>
            <a:r>
              <a:rPr lang="es-ES" b="1" dirty="0"/>
              <a:t> y </a:t>
            </a:r>
            <a:r>
              <a:rPr lang="es-ES" b="1" dirty="0" err="1"/>
              <a:t>join</a:t>
            </a:r>
            <a:r>
              <a:rPr lang="es-ES" dirty="0"/>
              <a:t>), lo que generalmente resulta en un </a:t>
            </a:r>
            <a:r>
              <a:rPr lang="es-ES" b="1" dirty="0" err="1"/>
              <a:t>shuffle</a:t>
            </a:r>
            <a:r>
              <a:rPr lang="es-ES" dirty="0"/>
              <a:t>, una redistribución costosa de datos entre múltiples nodos</a:t>
            </a:r>
            <a:endParaRPr lang="en-US" dirty="0"/>
          </a:p>
        </p:txBody>
      </p:sp>
      <p:pic>
        <p:nvPicPr>
          <p:cNvPr id="7173" name="Picture 5" descr="Joining Strategies in Apache Spark | by krishnaprasad k | Nerd For Tech |  Medium">
            <a:extLst>
              <a:ext uri="{FF2B5EF4-FFF2-40B4-BE49-F238E27FC236}">
                <a16:creationId xmlns:a16="http://schemas.microsoft.com/office/drawing/2014/main" id="{90A6E541-53C8-3068-4E3D-BEDB2180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13" y="1810770"/>
            <a:ext cx="4739366" cy="32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6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24DD-72C4-82C4-1081-D91AD50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Spark</a:t>
            </a:r>
            <a:r>
              <a:rPr lang="es-ES" dirty="0"/>
              <a:t> – Acciones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53C1A1A-B883-01F5-2C8E-4A20B653E15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11220994" cy="41557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acciones, por otro lado, son operaciones que desencadenan la ejecución de las transformaciones acumuladas en </a:t>
            </a:r>
            <a:r>
              <a:rPr lang="es-ES" dirty="0" err="1"/>
              <a:t>DataFrame</a:t>
            </a:r>
            <a:r>
              <a:rPr lang="es-ES" dirty="0"/>
              <a:t> y devuelven un resultado al driver o almacenan el resultado en el sistema de archivos. </a:t>
            </a:r>
          </a:p>
          <a:p>
            <a:pPr marL="0" indent="0">
              <a:buNone/>
            </a:pPr>
            <a:r>
              <a:rPr lang="es-ES" dirty="0"/>
              <a:t>Ejemplos de acciones son </a:t>
            </a:r>
            <a:r>
              <a:rPr lang="es-ES" b="1" dirty="0" err="1"/>
              <a:t>count</a:t>
            </a:r>
            <a:r>
              <a:rPr lang="es-ES" b="1" dirty="0"/>
              <a:t>, </a:t>
            </a:r>
            <a:r>
              <a:rPr lang="es-ES" b="1" dirty="0" err="1"/>
              <a:t>collect</a:t>
            </a:r>
            <a:r>
              <a:rPr lang="es-ES" b="1" dirty="0"/>
              <a:t>, </a:t>
            </a:r>
            <a:r>
              <a:rPr lang="es-ES" b="1" dirty="0" err="1"/>
              <a:t>write</a:t>
            </a:r>
            <a:r>
              <a:rPr lang="es-ES" dirty="0"/>
              <a:t>, etc... </a:t>
            </a:r>
          </a:p>
          <a:p>
            <a:pPr marL="0" indent="0">
              <a:buNone/>
            </a:pPr>
            <a:r>
              <a:rPr lang="es-ES" dirty="0"/>
              <a:t>Las acciones son cruciales para obtener resultados de las operaciones de procesamiento de datos y provocan la evaluación de todo el plan de ejecución</a:t>
            </a:r>
          </a:p>
          <a:p>
            <a:pPr marL="0" indent="0">
              <a:buNone/>
            </a:pPr>
            <a:endParaRPr lang="en-US" b="0" dirty="0">
              <a:solidFill>
                <a:srgbClr val="E06C7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df.write.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json_data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29DE8-8E4D-8DB5-CB31-62A62C79EB46}"/>
              </a:ext>
            </a:extLst>
          </p:cNvPr>
          <p:cNvSpPr/>
          <p:nvPr/>
        </p:nvSpPr>
        <p:spPr>
          <a:xfrm>
            <a:off x="940526" y="3492137"/>
            <a:ext cx="661851" cy="2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440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F36DE1-460F-498E-9896-E5606CD5864B}">
  <we:reference id="22ff87a5-132f-4d52-9e97-94d888e4dd91" version="3.6.0.0" store="EXCatalog" storeType="EXCatalog"/>
  <we:alternateReferences>
    <we:reference id="WA104380050" version="3.6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1774</Words>
  <Application>Microsoft Office PowerPoint</Application>
  <PresentationFormat>Widescreen</PresentationFormat>
  <Paragraphs>106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等线</vt:lpstr>
      <vt:lpstr>Abadi</vt:lpstr>
      <vt:lpstr>Arial</vt:lpstr>
      <vt:lpstr>Calibri</vt:lpstr>
      <vt:lpstr>Consolas</vt:lpstr>
      <vt:lpstr>DM Sans</vt:lpstr>
      <vt:lpstr>Posterama Text SemiBold</vt:lpstr>
      <vt:lpstr>Custom</vt:lpstr>
      <vt:lpstr>Databricks Workshop</vt:lpstr>
      <vt:lpstr>Spark – Modelo de Ejecución</vt:lpstr>
      <vt:lpstr>Spark – Modelo de Ejecución</vt:lpstr>
      <vt:lpstr>Spark – Dataframe</vt:lpstr>
      <vt:lpstr>Spark – Dataframe</vt:lpstr>
      <vt:lpstr>Spark – Dataframe</vt:lpstr>
      <vt:lpstr>Spark – Transformaciones</vt:lpstr>
      <vt:lpstr>Spark – Transformaciones simples vs complejas</vt:lpstr>
      <vt:lpstr>Spark – Acciones</vt:lpstr>
      <vt:lpstr>Spark – Partes de una aplicación</vt:lpstr>
      <vt:lpstr>Spark – Plan de ejecución y DAG</vt:lpstr>
      <vt:lpstr>Databricks - Lakehouse</vt:lpstr>
      <vt:lpstr>Delta Lake</vt:lpstr>
      <vt:lpstr>Delta Lake</vt:lpstr>
      <vt:lpstr>Delta Lake - ACID</vt:lpstr>
      <vt:lpstr>Delta Lake – Compactado de archivos</vt:lpstr>
      <vt:lpstr>Delta Lake – Versionado y Time Travel</vt:lpstr>
      <vt:lpstr>Arquitectura Datos de tipo Medallion</vt:lpstr>
      <vt:lpstr>Arquitectura Datos de tipo Medallion</vt:lpstr>
      <vt:lpstr>Orquestación de Procesos con Databricks Workflows</vt:lpstr>
      <vt:lpstr>Diseño y Programación de Workflows</vt:lpstr>
      <vt:lpstr>Monitorizacion y Optimización de Workflows</vt:lpstr>
      <vt:lpstr>Databricks CLI: Interacción y Automatización desde la Línea de Comandos</vt:lpstr>
      <vt:lpstr>Lab 2:  Ingesta de datos en Delta Lake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2024-03-03T16:16:50Z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61354688-28ff-43f9-ae7a-258f2522a8ce_Enabled">
    <vt:lpwstr>true</vt:lpwstr>
  </property>
  <property fmtid="{D5CDD505-2E9C-101B-9397-08002B2CF9AE}" pid="5" name="MSIP_Label_61354688-28ff-43f9-ae7a-258f2522a8ce_SetDate">
    <vt:lpwstr>2024-02-04T18:39:23Z</vt:lpwstr>
  </property>
  <property fmtid="{D5CDD505-2E9C-101B-9397-08002B2CF9AE}" pid="6" name="MSIP_Label_61354688-28ff-43f9-ae7a-258f2522a8ce_Method">
    <vt:lpwstr>Privileged</vt:lpwstr>
  </property>
  <property fmtid="{D5CDD505-2E9C-101B-9397-08002B2CF9AE}" pid="7" name="MSIP_Label_61354688-28ff-43f9-ae7a-258f2522a8ce_Name">
    <vt:lpwstr>61354688-28ff-43f9-ae7a-258f2522a8ce</vt:lpwstr>
  </property>
  <property fmtid="{D5CDD505-2E9C-101B-9397-08002B2CF9AE}" pid="8" name="MSIP_Label_61354688-28ff-43f9-ae7a-258f2522a8ce_SiteId">
    <vt:lpwstr>46e04f2b-093e-4ad0-a99f-0331aa506e12</vt:lpwstr>
  </property>
  <property fmtid="{D5CDD505-2E9C-101B-9397-08002B2CF9AE}" pid="9" name="MSIP_Label_61354688-28ff-43f9-ae7a-258f2522a8ce_ActionId">
    <vt:lpwstr>f40ae3b5-f528-4546-82f8-f3558c0d2b61</vt:lpwstr>
  </property>
  <property fmtid="{D5CDD505-2E9C-101B-9397-08002B2CF9AE}" pid="10" name="MSIP_Label_61354688-28ff-43f9-ae7a-258f2522a8ce_ContentBits">
    <vt:lpwstr>2</vt:lpwstr>
  </property>
  <property fmtid="{D5CDD505-2E9C-101B-9397-08002B2CF9AE}" pid="11" name="ClassificationContentMarkingFooterLocations">
    <vt:lpwstr>Custom:3</vt:lpwstr>
  </property>
  <property fmtid="{D5CDD505-2E9C-101B-9397-08002B2CF9AE}" pid="12" name="ClassificationContentMarkingFooterText">
    <vt:lpwstr>Sensitivity: C1 Public</vt:lpwstr>
  </property>
</Properties>
</file>